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660"/>
  </p:normalViewPr>
  <p:slideViewPr>
    <p:cSldViewPr>
      <p:cViewPr>
        <p:scale>
          <a:sx n="94" d="100"/>
          <a:sy n="94" d="100"/>
        </p:scale>
        <p:origin x="-9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05B04-F363-429D-96EB-50B9602DD93B}" type="datetimeFigureOut">
              <a:rPr lang="en-US" smtClean="0"/>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46196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05B04-F363-429D-96EB-50B9602DD93B}" type="datetimeFigureOut">
              <a:rPr lang="en-US" smtClean="0"/>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332834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05B04-F363-429D-96EB-50B9602DD93B}" type="datetimeFigureOut">
              <a:rPr lang="en-US" smtClean="0"/>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272970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05B04-F363-429D-96EB-50B9602DD93B}" type="datetimeFigureOut">
              <a:rPr lang="en-US" smtClean="0"/>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402061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05B04-F363-429D-96EB-50B9602DD93B}" type="datetimeFigureOut">
              <a:rPr lang="en-US" smtClean="0"/>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269357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F05B04-F363-429D-96EB-50B9602DD93B}" type="datetimeFigureOut">
              <a:rPr lang="en-US" smtClean="0"/>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337833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F05B04-F363-429D-96EB-50B9602DD93B}" type="datetimeFigureOut">
              <a:rPr lang="en-US" smtClean="0"/>
              <a:t>10/19/2012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116195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05B04-F363-429D-96EB-50B9602DD93B}" type="datetimeFigureOut">
              <a:rPr lang="en-US" smtClean="0"/>
              <a:t>10/19/2012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234439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05B04-F363-429D-96EB-50B9602DD93B}" type="datetimeFigureOut">
              <a:rPr lang="en-US" smtClean="0"/>
              <a:t>10/19/2012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334185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05B04-F363-429D-96EB-50B9602DD93B}" type="datetimeFigureOut">
              <a:rPr lang="en-US" smtClean="0"/>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315404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05B04-F363-429D-96EB-50B9602DD93B}" type="datetimeFigureOut">
              <a:rPr lang="en-US" smtClean="0"/>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67279-50F1-4821-87AF-B053EB1AEB0D}" type="slidenum">
              <a:rPr lang="en-US" smtClean="0"/>
              <a:t>‹#›</a:t>
            </a:fld>
            <a:endParaRPr lang="en-US"/>
          </a:p>
        </p:txBody>
      </p:sp>
    </p:spTree>
    <p:extLst>
      <p:ext uri="{BB962C8B-B14F-4D97-AF65-F5344CB8AC3E}">
        <p14:creationId xmlns:p14="http://schemas.microsoft.com/office/powerpoint/2010/main" val="395072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05B04-F363-429D-96EB-50B9602DD93B}" type="datetimeFigureOut">
              <a:rPr lang="en-US" smtClean="0"/>
              <a:t>10/19/2012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67279-50F1-4821-87AF-B053EB1AEB0D}" type="slidenum">
              <a:rPr lang="en-US" smtClean="0"/>
              <a:t>‹#›</a:t>
            </a:fld>
            <a:endParaRPr lang="en-US"/>
          </a:p>
        </p:txBody>
      </p:sp>
    </p:spTree>
    <p:extLst>
      <p:ext uri="{BB962C8B-B14F-4D97-AF65-F5344CB8AC3E}">
        <p14:creationId xmlns:p14="http://schemas.microsoft.com/office/powerpoint/2010/main" val="3611831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609600"/>
            <a:ext cx="4800600" cy="3657600"/>
          </a:xfrm>
        </p:spPr>
        <p:txBody>
          <a:bodyPr>
            <a:normAutofit/>
          </a:bodyPr>
          <a:lstStyle/>
          <a:p>
            <a:r>
              <a:rPr lang="en-US" sz="4800" dirty="0" smtClean="0"/>
              <a:t>Washington State</a:t>
            </a:r>
            <a:br>
              <a:rPr lang="en-US" sz="4800" dirty="0" smtClean="0"/>
            </a:br>
            <a:r>
              <a:rPr lang="en-US" sz="4800" dirty="0" smtClean="0">
                <a:solidFill>
                  <a:srgbClr val="0070C0"/>
                </a:solidFill>
              </a:rPr>
              <a:t>SASQUATCH</a:t>
            </a:r>
            <a:r>
              <a:rPr lang="en-US" sz="4800" dirty="0" smtClean="0"/>
              <a:t> </a:t>
            </a:r>
            <a:br>
              <a:rPr lang="en-US" sz="4800" dirty="0" smtClean="0"/>
            </a:br>
            <a:r>
              <a:rPr lang="en-US" sz="4800" dirty="0" smtClean="0"/>
              <a:t>Reading Award</a:t>
            </a:r>
            <a:r>
              <a:rPr lang="en-US" dirty="0" smtClean="0"/>
              <a:t/>
            </a:r>
            <a:br>
              <a:rPr lang="en-US" dirty="0" smtClean="0"/>
            </a:br>
            <a:r>
              <a:rPr lang="en-US" sz="8000" dirty="0" smtClean="0"/>
              <a:t>2013</a:t>
            </a:r>
            <a:endParaRPr lang="en-US" sz="8000" dirty="0"/>
          </a:p>
        </p:txBody>
      </p:sp>
      <p:sp>
        <p:nvSpPr>
          <p:cNvPr id="4" name="TextBox 3"/>
          <p:cNvSpPr txBox="1"/>
          <p:nvPr/>
        </p:nvSpPr>
        <p:spPr>
          <a:xfrm>
            <a:off x="304800" y="4572000"/>
            <a:ext cx="8610600" cy="2154436"/>
          </a:xfrm>
          <a:prstGeom prst="rect">
            <a:avLst/>
          </a:prstGeom>
          <a:noFill/>
        </p:spPr>
        <p:txBody>
          <a:bodyPr wrap="square" rtlCol="0">
            <a:spAutoFit/>
          </a:bodyPr>
          <a:lstStyle/>
          <a:p>
            <a:pPr algn="ctr"/>
            <a:r>
              <a:rPr lang="en-US" sz="3200" dirty="0">
                <a:solidFill>
                  <a:srgbClr val="FF0000"/>
                </a:solidFill>
              </a:rPr>
              <a:t>CONTEST RULES</a:t>
            </a:r>
          </a:p>
          <a:p>
            <a:pPr algn="ctr"/>
            <a:endParaRPr lang="en-US" sz="2000" dirty="0"/>
          </a:p>
          <a:p>
            <a:pPr algn="ctr"/>
            <a:r>
              <a:rPr lang="en-US" sz="3200" dirty="0" smtClean="0">
                <a:solidFill>
                  <a:srgbClr val="FF0000"/>
                </a:solidFill>
              </a:rPr>
              <a:t>READ</a:t>
            </a:r>
            <a:r>
              <a:rPr lang="en-US" sz="3200" dirty="0" smtClean="0"/>
              <a:t> </a:t>
            </a:r>
            <a:r>
              <a:rPr lang="en-US" sz="3200" dirty="0"/>
              <a:t>2 of the 12 books (or have them read to you)</a:t>
            </a:r>
          </a:p>
          <a:p>
            <a:pPr algn="ctr"/>
            <a:r>
              <a:rPr lang="en-US" sz="3200" dirty="0" smtClean="0">
                <a:solidFill>
                  <a:srgbClr val="FF0000"/>
                </a:solidFill>
              </a:rPr>
              <a:t>VOTE</a:t>
            </a:r>
            <a:r>
              <a:rPr lang="en-US" sz="3200" dirty="0" smtClean="0"/>
              <a:t> </a:t>
            </a:r>
            <a:r>
              <a:rPr lang="en-US" sz="3200" dirty="0"/>
              <a:t>for you favorite one in late March</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685800"/>
            <a:ext cx="2743200" cy="3320266"/>
          </a:xfrm>
          <a:prstGeom prst="rect">
            <a:avLst/>
          </a:prstGeom>
        </p:spPr>
      </p:pic>
    </p:spTree>
    <p:extLst>
      <p:ext uri="{BB962C8B-B14F-4D97-AF65-F5344CB8AC3E}">
        <p14:creationId xmlns:p14="http://schemas.microsoft.com/office/powerpoint/2010/main" val="1896070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i="1" dirty="0" smtClean="0"/>
              <a:t>The Sixty-Eight Rooms</a:t>
            </a:r>
            <a:br>
              <a:rPr lang="en-US" sz="5400" i="1" dirty="0" smtClean="0"/>
            </a:br>
            <a:r>
              <a:rPr lang="en-US" sz="5400" i="1" dirty="0" smtClean="0"/>
              <a:t> </a:t>
            </a:r>
            <a:r>
              <a:rPr lang="en-US" sz="5400" dirty="0" smtClean="0"/>
              <a:t>by Marianne Malone</a:t>
            </a:r>
            <a:endParaRPr lang="en-US" sz="5400" dirty="0"/>
          </a:p>
        </p:txBody>
      </p:sp>
      <p:sp>
        <p:nvSpPr>
          <p:cNvPr id="3" name="Content Placeholder 2"/>
          <p:cNvSpPr>
            <a:spLocks noGrp="1"/>
          </p:cNvSpPr>
          <p:nvPr>
            <p:ph idx="1"/>
          </p:nvPr>
        </p:nvSpPr>
        <p:spPr>
          <a:xfrm>
            <a:off x="457200" y="1905000"/>
            <a:ext cx="4343400" cy="4525963"/>
          </a:xfrm>
        </p:spPr>
        <p:txBody>
          <a:bodyPr>
            <a:noAutofit/>
          </a:bodyPr>
          <a:lstStyle/>
          <a:p>
            <a:pPr marL="0" indent="0">
              <a:buNone/>
            </a:pPr>
            <a:r>
              <a:rPr lang="en-US" sz="2800" dirty="0"/>
              <a:t>An adventure about the Thorne Rooms, sixty-eight miniature rooms made by Mrs. James Ward Thorne in the 1930s, and a magic key that allows a person to shrink down small enough to explore the rooms' secrets.</a:t>
            </a:r>
            <a:r>
              <a:rPr lang="en-US" sz="4000" dirty="0"/>
              <a:t> </a:t>
            </a:r>
          </a:p>
          <a:p>
            <a:pPr marL="0" indent="0" algn="r">
              <a:buNone/>
            </a:pPr>
            <a:r>
              <a:rPr lang="en-US" sz="2800" dirty="0" smtClean="0"/>
              <a:t>AR Level 5.2</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676400"/>
            <a:ext cx="3024187" cy="4998656"/>
          </a:xfrm>
          <a:prstGeom prst="rect">
            <a:avLst/>
          </a:prstGeom>
        </p:spPr>
      </p:pic>
    </p:spTree>
    <p:extLst>
      <p:ext uri="{BB962C8B-B14F-4D97-AF65-F5344CB8AC3E}">
        <p14:creationId xmlns:p14="http://schemas.microsoft.com/office/powerpoint/2010/main" val="2692238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 Long Walk to Water </a:t>
            </a:r>
            <a:br>
              <a:rPr lang="en-US" i="1" dirty="0" smtClean="0"/>
            </a:br>
            <a:r>
              <a:rPr lang="en-US" dirty="0" smtClean="0"/>
              <a:t>by Linda Sue Park</a:t>
            </a:r>
            <a:endParaRPr lang="en-US" dirty="0"/>
          </a:p>
        </p:txBody>
      </p:sp>
      <p:sp>
        <p:nvSpPr>
          <p:cNvPr id="3" name="Content Placeholder 2"/>
          <p:cNvSpPr>
            <a:spLocks noGrp="1"/>
          </p:cNvSpPr>
          <p:nvPr>
            <p:ph idx="1"/>
          </p:nvPr>
        </p:nvSpPr>
        <p:spPr>
          <a:xfrm>
            <a:off x="3886200" y="1752600"/>
            <a:ext cx="5029200" cy="4983163"/>
          </a:xfrm>
        </p:spPr>
        <p:txBody>
          <a:bodyPr>
            <a:noAutofit/>
          </a:bodyPr>
          <a:lstStyle/>
          <a:p>
            <a:pPr marL="0" indent="0">
              <a:buNone/>
            </a:pPr>
            <a:r>
              <a:rPr lang="en-US" sz="2600" dirty="0"/>
              <a:t>When the Sudanese civil war reaches his village in 1985, eleven-year-old </a:t>
            </a:r>
            <a:r>
              <a:rPr lang="en-US" sz="2600" dirty="0" err="1"/>
              <a:t>Salva</a:t>
            </a:r>
            <a:r>
              <a:rPr lang="en-US" sz="2600" dirty="0"/>
              <a:t> becomes separated from his family and must walk with other </a:t>
            </a:r>
            <a:r>
              <a:rPr lang="en-US" sz="2600" dirty="0" err="1"/>
              <a:t>Dinka</a:t>
            </a:r>
            <a:r>
              <a:rPr lang="en-US" sz="2600" dirty="0"/>
              <a:t> tribe members through southern Sudan, Ethiopia, and Kenya in search of safe haven. Based on the life of </a:t>
            </a:r>
            <a:r>
              <a:rPr lang="en-US" sz="2600" dirty="0" err="1"/>
              <a:t>Salva</a:t>
            </a:r>
            <a:r>
              <a:rPr lang="en-US" sz="2600" dirty="0"/>
              <a:t> </a:t>
            </a:r>
            <a:r>
              <a:rPr lang="en-US" sz="2600" dirty="0" err="1"/>
              <a:t>Dut</a:t>
            </a:r>
            <a:r>
              <a:rPr lang="en-US" sz="2600" dirty="0"/>
              <a:t>, who, after emigrating to America in 1996, began a project to dig water wells in Sudan. </a:t>
            </a:r>
            <a:endParaRPr lang="en-US" sz="2600" dirty="0" smtClean="0"/>
          </a:p>
          <a:p>
            <a:pPr marL="0" indent="0" algn="r">
              <a:buNone/>
            </a:pPr>
            <a:r>
              <a:rPr lang="en-US" sz="2600" dirty="0" smtClean="0"/>
              <a:t>AR Level 5.0</a:t>
            </a:r>
            <a:endParaRPr lang="en-US" sz="2600" dirty="0"/>
          </a:p>
        </p:txBody>
      </p:sp>
      <p:pic>
        <p:nvPicPr>
          <p:cNvPr id="1026" name="Picture 2" descr="http://images.indiebound.com/271/251/97805472512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88380"/>
            <a:ext cx="3273426" cy="494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712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i="1" dirty="0" smtClean="0"/>
              <a:t>Masters of Disaster</a:t>
            </a:r>
            <a:br>
              <a:rPr lang="en-US" sz="5400" i="1" dirty="0" smtClean="0"/>
            </a:br>
            <a:r>
              <a:rPr lang="en-US" sz="5400" dirty="0" smtClean="0"/>
              <a:t>by Gary Paulsen</a:t>
            </a:r>
            <a:endParaRPr lang="en-US" dirty="0"/>
          </a:p>
        </p:txBody>
      </p:sp>
      <p:sp>
        <p:nvSpPr>
          <p:cNvPr id="3" name="Content Placeholder 2"/>
          <p:cNvSpPr>
            <a:spLocks noGrp="1"/>
          </p:cNvSpPr>
          <p:nvPr>
            <p:ph idx="1"/>
          </p:nvPr>
        </p:nvSpPr>
        <p:spPr>
          <a:xfrm>
            <a:off x="228600" y="1676400"/>
            <a:ext cx="4876800" cy="5029200"/>
          </a:xfrm>
        </p:spPr>
        <p:txBody>
          <a:bodyPr>
            <a:noAutofit/>
          </a:bodyPr>
          <a:lstStyle/>
          <a:p>
            <a:pPr marL="0" indent="0">
              <a:buNone/>
            </a:pPr>
            <a:r>
              <a:rPr lang="en-US" sz="3000" dirty="0"/>
              <a:t>Twelve-year-old Henry </a:t>
            </a:r>
            <a:r>
              <a:rPr lang="en-US" sz="3000" dirty="0" err="1"/>
              <a:t>Mosely</a:t>
            </a:r>
            <a:r>
              <a:rPr lang="en-US" sz="3000" dirty="0"/>
              <a:t>, having decided his life is boring, ropes his friends Riley and Reed into a series of hair-raising adventures, including trying to break world records, visiting a haunted house, and solving a century-old murder. </a:t>
            </a:r>
            <a:endParaRPr lang="en-US" sz="3000" dirty="0" smtClean="0"/>
          </a:p>
          <a:p>
            <a:pPr marL="0" indent="0" algn="r">
              <a:buNone/>
            </a:pPr>
            <a:r>
              <a:rPr lang="en-US" sz="3000" dirty="0" smtClean="0"/>
              <a:t>AR Level 6.5</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600200"/>
            <a:ext cx="3025130" cy="5055927"/>
          </a:xfrm>
          <a:prstGeom prst="rect">
            <a:avLst/>
          </a:prstGeom>
        </p:spPr>
      </p:pic>
    </p:spTree>
    <p:extLst>
      <p:ext uri="{BB962C8B-B14F-4D97-AF65-F5344CB8AC3E}">
        <p14:creationId xmlns:p14="http://schemas.microsoft.com/office/powerpoint/2010/main" val="3259111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Books of Elsewhere: The Shadows</a:t>
            </a:r>
            <a:r>
              <a:rPr lang="en-US" dirty="0" smtClean="0"/>
              <a:t> by Jacqueline West</a:t>
            </a:r>
            <a:endParaRPr lang="en-US" dirty="0"/>
          </a:p>
        </p:txBody>
      </p:sp>
      <p:sp>
        <p:nvSpPr>
          <p:cNvPr id="3" name="Content Placeholder 2"/>
          <p:cNvSpPr>
            <a:spLocks noGrp="1"/>
          </p:cNvSpPr>
          <p:nvPr>
            <p:ph idx="1"/>
          </p:nvPr>
        </p:nvSpPr>
        <p:spPr>
          <a:xfrm>
            <a:off x="4038600" y="1600200"/>
            <a:ext cx="4800600" cy="4953000"/>
          </a:xfrm>
        </p:spPr>
        <p:txBody>
          <a:bodyPr>
            <a:normAutofit fontScale="92500" lnSpcReduction="20000"/>
          </a:bodyPr>
          <a:lstStyle/>
          <a:p>
            <a:pPr marL="0" indent="0">
              <a:buNone/>
            </a:pPr>
            <a:r>
              <a:rPr lang="en-US" sz="3600" dirty="0"/>
              <a:t>When eleven-year-old Olive and her distracted parents move into an old Victorian mansion, Olive finds herself ensnared in a dark plan involving some mysterious paintings, a trapped and angry nine-year-old boy, and three talking cats. </a:t>
            </a:r>
            <a:r>
              <a:rPr lang="en-US" sz="3600" dirty="0" smtClean="0"/>
              <a:t> </a:t>
            </a:r>
            <a:r>
              <a:rPr lang="en-US" sz="3300" dirty="0" smtClean="0"/>
              <a:t>Book </a:t>
            </a:r>
            <a:r>
              <a:rPr lang="en-US" sz="3300" dirty="0"/>
              <a:t>#</a:t>
            </a:r>
            <a:r>
              <a:rPr lang="en-US" sz="3300" dirty="0" smtClean="0"/>
              <a:t>1 </a:t>
            </a:r>
          </a:p>
          <a:p>
            <a:pPr marL="0" indent="0" algn="r">
              <a:buNone/>
            </a:pPr>
            <a:r>
              <a:rPr lang="en-US" sz="3300" dirty="0" smtClean="0"/>
              <a:t>AR Level 5.1</a:t>
            </a:r>
            <a:endParaRPr lang="en-US" sz="3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0"/>
            <a:ext cx="3291459" cy="5116258"/>
          </a:xfrm>
          <a:prstGeom prst="rect">
            <a:avLst/>
          </a:prstGeom>
        </p:spPr>
      </p:pic>
    </p:spTree>
    <p:extLst>
      <p:ext uri="{BB962C8B-B14F-4D97-AF65-F5344CB8AC3E}">
        <p14:creationId xmlns:p14="http://schemas.microsoft.com/office/powerpoint/2010/main" val="2597720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Strange Case of Origami Yoda</a:t>
            </a:r>
            <a:r>
              <a:rPr lang="en-US" dirty="0" smtClean="0"/>
              <a:t/>
            </a:r>
            <a:br>
              <a:rPr lang="en-US" dirty="0" smtClean="0"/>
            </a:br>
            <a:r>
              <a:rPr lang="en-US" dirty="0" smtClean="0"/>
              <a:t>by Tom </a:t>
            </a:r>
            <a:r>
              <a:rPr lang="en-US" dirty="0" err="1" smtClean="0"/>
              <a:t>Angleberger</a:t>
            </a:r>
            <a:endParaRPr lang="en-US" dirty="0"/>
          </a:p>
        </p:txBody>
      </p:sp>
      <p:sp>
        <p:nvSpPr>
          <p:cNvPr id="3" name="Content Placeholder 2"/>
          <p:cNvSpPr>
            <a:spLocks noGrp="1"/>
          </p:cNvSpPr>
          <p:nvPr>
            <p:ph idx="1"/>
          </p:nvPr>
        </p:nvSpPr>
        <p:spPr>
          <a:xfrm>
            <a:off x="152400" y="1828800"/>
            <a:ext cx="4953000" cy="4191000"/>
          </a:xfrm>
        </p:spPr>
        <p:txBody>
          <a:bodyPr>
            <a:normAutofit fontScale="77500" lnSpcReduction="20000"/>
          </a:bodyPr>
          <a:lstStyle/>
          <a:p>
            <a:pPr marL="0" indent="0">
              <a:buNone/>
            </a:pPr>
            <a:r>
              <a:rPr lang="en-US" sz="3600" dirty="0"/>
              <a:t>Sixth-grader Tommy and his friends describe their interactions with a paper finger puppet of Yoda, worn by their weird classmate Dwight, as they try to figure out whether or not the puppet can really predict the future. Includes instructions for making Origami Yoda. </a:t>
            </a:r>
            <a:endParaRPr lang="en-US" sz="3600" dirty="0" smtClean="0"/>
          </a:p>
          <a:p>
            <a:pPr marL="0" indent="0">
              <a:buNone/>
            </a:pPr>
            <a:endParaRPr lang="en-US" sz="3600" dirty="0" smtClean="0"/>
          </a:p>
          <a:p>
            <a:pPr marL="0" indent="0">
              <a:buNone/>
            </a:pPr>
            <a:r>
              <a:rPr lang="en-US" sz="3600" dirty="0" smtClean="0"/>
              <a:t>AR Level 4.7</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524000"/>
            <a:ext cx="3352800" cy="5029200"/>
          </a:xfrm>
          <a:prstGeom prst="rect">
            <a:avLst/>
          </a:prstGeom>
        </p:spPr>
      </p:pic>
    </p:spTree>
    <p:extLst>
      <p:ext uri="{BB962C8B-B14F-4D97-AF65-F5344CB8AC3E}">
        <p14:creationId xmlns:p14="http://schemas.microsoft.com/office/powerpoint/2010/main" val="391302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PS Brothers</a:t>
            </a:r>
            <a:br>
              <a:rPr lang="en-US" i="1" dirty="0" smtClean="0"/>
            </a:br>
            <a:r>
              <a:rPr lang="en-US" dirty="0" smtClean="0"/>
              <a:t> by </a:t>
            </a:r>
            <a:r>
              <a:rPr lang="en-US" dirty="0" err="1" smtClean="0"/>
              <a:t>Maribeth</a:t>
            </a:r>
            <a:r>
              <a:rPr lang="en-US" dirty="0" smtClean="0"/>
              <a:t> </a:t>
            </a:r>
            <a:r>
              <a:rPr lang="en-US" dirty="0" err="1" smtClean="0"/>
              <a:t>Boelts</a:t>
            </a:r>
            <a:endParaRPr lang="en-US" dirty="0"/>
          </a:p>
        </p:txBody>
      </p:sp>
      <p:sp>
        <p:nvSpPr>
          <p:cNvPr id="3" name="Content Placeholder 2"/>
          <p:cNvSpPr>
            <a:spLocks noGrp="1"/>
          </p:cNvSpPr>
          <p:nvPr>
            <p:ph idx="1"/>
          </p:nvPr>
        </p:nvSpPr>
        <p:spPr>
          <a:xfrm>
            <a:off x="4648200" y="1828800"/>
            <a:ext cx="4267200" cy="4876800"/>
          </a:xfrm>
        </p:spPr>
        <p:txBody>
          <a:bodyPr>
            <a:normAutofit fontScale="77500" lnSpcReduction="20000"/>
          </a:bodyPr>
          <a:lstStyle/>
          <a:p>
            <a:pPr marL="0" indent="0">
              <a:buNone/>
            </a:pPr>
            <a:r>
              <a:rPr lang="en-US" sz="3600" dirty="0"/>
              <a:t>Sixth-graders Russell and Shawn, poor and picked on, work together scooping dog droppings to earn money for a Rottweiler puppy to protect them from bullies, but when they learn the puppies' owner is running an illegal dog-fighting ring, they are torn about how to respond</a:t>
            </a:r>
            <a:r>
              <a:rPr lang="en-US" sz="3600" dirty="0" smtClean="0"/>
              <a:t>.</a:t>
            </a:r>
          </a:p>
          <a:p>
            <a:pPr marL="0" indent="0">
              <a:buNone/>
            </a:pPr>
            <a:endParaRPr lang="en-US" sz="3600" dirty="0" smtClean="0"/>
          </a:p>
          <a:p>
            <a:pPr marL="0" indent="0">
              <a:buNone/>
            </a:pPr>
            <a:r>
              <a:rPr lang="en-US" sz="3600" dirty="0" smtClean="0"/>
              <a:t>AR Level 4.8</a:t>
            </a:r>
            <a:endParaRPr lang="en-US" dirty="0"/>
          </a:p>
        </p:txBody>
      </p:sp>
      <p:pic>
        <p:nvPicPr>
          <p:cNvPr id="2050" name="Picture 2" descr="http://2.bp.blogspot.com/-_nNlcBa6KIY/T4Tf87qciGI/AAAAAAAAAdw/SqHKgGn381s/s1600/broth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92176"/>
            <a:ext cx="3750945" cy="505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15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Crunch </a:t>
            </a:r>
            <a:r>
              <a:rPr lang="en-US" dirty="0" smtClean="0"/>
              <a:t>by Leslie Connor</a:t>
            </a:r>
            <a:endParaRPr lang="en-US" dirty="0"/>
          </a:p>
        </p:txBody>
      </p:sp>
      <p:sp>
        <p:nvSpPr>
          <p:cNvPr id="3" name="Content Placeholder 2"/>
          <p:cNvSpPr>
            <a:spLocks noGrp="1"/>
          </p:cNvSpPr>
          <p:nvPr>
            <p:ph idx="1"/>
          </p:nvPr>
        </p:nvSpPr>
        <p:spPr>
          <a:xfrm>
            <a:off x="457200" y="1447800"/>
            <a:ext cx="4572000" cy="5009089"/>
          </a:xfrm>
        </p:spPr>
        <p:txBody>
          <a:bodyPr>
            <a:normAutofit fontScale="85000" lnSpcReduction="20000"/>
          </a:bodyPr>
          <a:lstStyle/>
          <a:p>
            <a:pPr marL="0" indent="0">
              <a:buNone/>
            </a:pPr>
            <a:r>
              <a:rPr lang="en-US" dirty="0"/>
              <a:t>The oldest </a:t>
            </a:r>
            <a:r>
              <a:rPr lang="en-US" dirty="0" err="1"/>
              <a:t>Mariss</a:t>
            </a:r>
            <a:r>
              <a:rPr lang="en-US" dirty="0"/>
              <a:t> brother, fourteen-year-old Dewey, attempts to be the "embodiment of responsibility" as he juggles the management of the family's bicycle repair business while sharing the household and farm duties with his siblings after a sudden energy crisis strands their parents far from home</a:t>
            </a:r>
            <a:r>
              <a:rPr lang="en-US" dirty="0" smtClean="0"/>
              <a:t>.</a:t>
            </a:r>
          </a:p>
          <a:p>
            <a:pPr marL="0" indent="0">
              <a:buNone/>
            </a:pPr>
            <a:endParaRPr lang="en-US" dirty="0" smtClean="0"/>
          </a:p>
          <a:p>
            <a:pPr marL="0" indent="0">
              <a:buNone/>
            </a:pPr>
            <a:r>
              <a:rPr lang="en-US" dirty="0" smtClean="0"/>
              <a:t>AR Level 3.3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1295400"/>
            <a:ext cx="3519424" cy="5226868"/>
          </a:xfrm>
          <a:prstGeom prst="rect">
            <a:avLst/>
          </a:prstGeom>
        </p:spPr>
      </p:pic>
    </p:spTree>
    <p:extLst>
      <p:ext uri="{BB962C8B-B14F-4D97-AF65-F5344CB8AC3E}">
        <p14:creationId xmlns:p14="http://schemas.microsoft.com/office/powerpoint/2010/main" val="345613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en-US" sz="6000" i="1" dirty="0"/>
              <a:t>C</a:t>
            </a:r>
            <a:r>
              <a:rPr lang="en-US" sz="6000" i="1" dirty="0" smtClean="0"/>
              <a:t>osmic</a:t>
            </a:r>
            <a:br>
              <a:rPr lang="en-US" sz="6000" i="1" dirty="0" smtClean="0"/>
            </a:br>
            <a:r>
              <a:rPr lang="en-US" sz="6000" dirty="0" smtClean="0"/>
              <a:t>by Frank Cottrell Boyce</a:t>
            </a:r>
            <a:endParaRPr lang="en-US" sz="6000" dirty="0"/>
          </a:p>
        </p:txBody>
      </p:sp>
      <p:sp>
        <p:nvSpPr>
          <p:cNvPr id="3" name="Content Placeholder 2"/>
          <p:cNvSpPr>
            <a:spLocks noGrp="1"/>
          </p:cNvSpPr>
          <p:nvPr>
            <p:ph idx="1"/>
          </p:nvPr>
        </p:nvSpPr>
        <p:spPr>
          <a:xfrm>
            <a:off x="4191000" y="2149523"/>
            <a:ext cx="4572000" cy="4495800"/>
          </a:xfrm>
        </p:spPr>
        <p:txBody>
          <a:bodyPr>
            <a:noAutofit/>
          </a:bodyPr>
          <a:lstStyle/>
          <a:p>
            <a:pPr marL="0" indent="0">
              <a:buNone/>
            </a:pPr>
            <a:r>
              <a:rPr lang="en-US" sz="2400" dirty="0"/>
              <a:t>Twelve-year-old Liam, who looks like he is thirty and is tired of being treated like he is older than he actually is, decides he is going to pose as the adult chaperone on the first spaceship to take civilians into space, but when he ends up in outer space with a group of kids and no adult supervision, he must think fast to make things right. </a:t>
            </a:r>
            <a:endParaRPr lang="en-US" sz="2400" dirty="0" smtClean="0"/>
          </a:p>
          <a:p>
            <a:pPr marL="0" indent="0" algn="r">
              <a:buNone/>
            </a:pPr>
            <a:r>
              <a:rPr lang="en-US" sz="2400" dirty="0" smtClean="0"/>
              <a:t>AR Level 4.5</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168857"/>
            <a:ext cx="2811779" cy="4571999"/>
          </a:xfrm>
          <a:prstGeom prst="rect">
            <a:avLst/>
          </a:prstGeom>
        </p:spPr>
      </p:pic>
    </p:spTree>
    <p:extLst>
      <p:ext uri="{BB962C8B-B14F-4D97-AF65-F5344CB8AC3E}">
        <p14:creationId xmlns:p14="http://schemas.microsoft.com/office/powerpoint/2010/main" val="3754393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Out of My Mind</a:t>
            </a:r>
            <a:r>
              <a:rPr lang="en-US" dirty="0" smtClean="0"/>
              <a:t/>
            </a:r>
            <a:br>
              <a:rPr lang="en-US" dirty="0" smtClean="0"/>
            </a:br>
            <a:r>
              <a:rPr lang="en-US" dirty="0" smtClean="0"/>
              <a:t>by Sharon Draper</a:t>
            </a:r>
            <a:endParaRPr lang="en-US" dirty="0"/>
          </a:p>
        </p:txBody>
      </p:sp>
      <p:sp>
        <p:nvSpPr>
          <p:cNvPr id="3" name="Content Placeholder 2"/>
          <p:cNvSpPr>
            <a:spLocks noGrp="1"/>
          </p:cNvSpPr>
          <p:nvPr>
            <p:ph idx="1"/>
          </p:nvPr>
        </p:nvSpPr>
        <p:spPr>
          <a:xfrm>
            <a:off x="304800" y="1743745"/>
            <a:ext cx="4495800" cy="4953000"/>
          </a:xfrm>
        </p:spPr>
        <p:txBody>
          <a:bodyPr>
            <a:normAutofit/>
          </a:bodyPr>
          <a:lstStyle/>
          <a:p>
            <a:pPr marL="0" indent="0">
              <a:buNone/>
            </a:pPr>
            <a:r>
              <a:rPr lang="en-US" dirty="0"/>
              <a:t>Considered by many to be mentally retarded, a brilliant, impatient fifth-grader with cerebral palsy discovers a technological device that will allow her to speak for the first time. </a:t>
            </a:r>
          </a:p>
          <a:p>
            <a:pPr marL="0" indent="0">
              <a:buNone/>
            </a:pPr>
            <a:endParaRPr lang="en-US" dirty="0" smtClean="0"/>
          </a:p>
          <a:p>
            <a:pPr marL="0" indent="0" algn="r">
              <a:buNone/>
            </a:pPr>
            <a:r>
              <a:rPr lang="en-US" dirty="0" smtClean="0"/>
              <a:t>AR Level 4.3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480" y="1600200"/>
            <a:ext cx="3569970" cy="5099957"/>
          </a:xfrm>
          <a:prstGeom prst="rect">
            <a:avLst/>
          </a:prstGeom>
        </p:spPr>
      </p:pic>
    </p:spTree>
    <p:extLst>
      <p:ext uri="{BB962C8B-B14F-4D97-AF65-F5344CB8AC3E}">
        <p14:creationId xmlns:p14="http://schemas.microsoft.com/office/powerpoint/2010/main" val="2219440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Turtle in Paradise</a:t>
            </a:r>
            <a:r>
              <a:rPr lang="en-US" dirty="0" smtClean="0"/>
              <a:t/>
            </a:r>
            <a:br>
              <a:rPr lang="en-US" dirty="0" smtClean="0"/>
            </a:br>
            <a:r>
              <a:rPr lang="en-US" dirty="0" smtClean="0"/>
              <a:t>by Jennifer Holm</a:t>
            </a:r>
            <a:endParaRPr lang="en-US" dirty="0"/>
          </a:p>
        </p:txBody>
      </p:sp>
      <p:sp>
        <p:nvSpPr>
          <p:cNvPr id="3" name="Content Placeholder 2"/>
          <p:cNvSpPr>
            <a:spLocks noGrp="1"/>
          </p:cNvSpPr>
          <p:nvPr>
            <p:ph idx="1"/>
          </p:nvPr>
        </p:nvSpPr>
        <p:spPr>
          <a:xfrm>
            <a:off x="4495800" y="1678532"/>
            <a:ext cx="4419600" cy="5029200"/>
          </a:xfrm>
        </p:spPr>
        <p:txBody>
          <a:bodyPr>
            <a:normAutofit fontScale="92500"/>
          </a:bodyPr>
          <a:lstStyle/>
          <a:p>
            <a:pPr marL="0" indent="0">
              <a:buNone/>
            </a:pPr>
            <a:r>
              <a:rPr lang="en-US" dirty="0"/>
              <a:t>In 1935, when her mother gets a job housekeeping for a woman who does not like children, eleven-year-old Turtle is sent to stay with relatives she has never met in far away Key West, Florida. </a:t>
            </a:r>
          </a:p>
          <a:p>
            <a:pPr marL="0" indent="0">
              <a:buNone/>
            </a:pPr>
            <a:endParaRPr lang="en-US" dirty="0" smtClean="0"/>
          </a:p>
          <a:p>
            <a:pPr marL="0" indent="0" algn="r">
              <a:buNone/>
            </a:pPr>
            <a:r>
              <a:rPr lang="en-US" dirty="0" smtClean="0"/>
              <a:t>AR Level 3.7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473192"/>
            <a:ext cx="3537525" cy="5232408"/>
          </a:xfrm>
          <a:prstGeom prst="rect">
            <a:avLst/>
          </a:prstGeom>
        </p:spPr>
      </p:pic>
    </p:spTree>
    <p:extLst>
      <p:ext uri="{BB962C8B-B14F-4D97-AF65-F5344CB8AC3E}">
        <p14:creationId xmlns:p14="http://schemas.microsoft.com/office/powerpoint/2010/main" val="3396538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sz="2700" i="1" dirty="0" smtClean="0"/>
              <a:t>The Popularity Papers: Research for the Social Improvement and General Betterment of Lydia </a:t>
            </a:r>
            <a:r>
              <a:rPr lang="en-US" sz="2700" i="1" dirty="0" err="1" smtClean="0"/>
              <a:t>Goldblatt</a:t>
            </a:r>
            <a:r>
              <a:rPr lang="en-US" sz="2700" i="1" dirty="0" smtClean="0"/>
              <a:t> &amp; Julie Graham-Chang</a:t>
            </a:r>
            <a:r>
              <a:rPr lang="en-US" i="1" dirty="0" smtClean="0"/>
              <a:t/>
            </a:r>
            <a:br>
              <a:rPr lang="en-US" i="1" dirty="0" smtClean="0"/>
            </a:br>
            <a:r>
              <a:rPr lang="en-US" dirty="0" smtClean="0"/>
              <a:t>by Amy </a:t>
            </a:r>
            <a:r>
              <a:rPr lang="en-US" dirty="0" err="1" smtClean="0"/>
              <a:t>Ignatow</a:t>
            </a:r>
            <a:endParaRPr lang="en-US" dirty="0"/>
          </a:p>
        </p:txBody>
      </p:sp>
      <p:sp>
        <p:nvSpPr>
          <p:cNvPr id="3" name="Content Placeholder 2"/>
          <p:cNvSpPr>
            <a:spLocks noGrp="1"/>
          </p:cNvSpPr>
          <p:nvPr>
            <p:ph idx="1"/>
          </p:nvPr>
        </p:nvSpPr>
        <p:spPr>
          <a:xfrm>
            <a:off x="152400" y="1644650"/>
            <a:ext cx="4419600" cy="4800600"/>
          </a:xfrm>
        </p:spPr>
        <p:txBody>
          <a:bodyPr>
            <a:normAutofit fontScale="92500" lnSpcReduction="10000"/>
          </a:bodyPr>
          <a:lstStyle/>
          <a:p>
            <a:pPr marL="0" indent="0">
              <a:buNone/>
            </a:pPr>
            <a:r>
              <a:rPr lang="en-US" dirty="0"/>
              <a:t>Two best friends embark on a project to study the behavior and taste of the popular girls at their elementary </a:t>
            </a:r>
            <a:r>
              <a:rPr lang="en-US" dirty="0" smtClean="0"/>
              <a:t>school, </a:t>
            </a:r>
            <a:r>
              <a:rPr lang="en-US" dirty="0"/>
              <a:t>so that by the time they get to middle school they too will be in the right </a:t>
            </a:r>
            <a:r>
              <a:rPr lang="en-US" dirty="0" smtClean="0"/>
              <a:t>crowd. </a:t>
            </a:r>
            <a:r>
              <a:rPr lang="en-US" dirty="0"/>
              <a:t> </a:t>
            </a:r>
            <a:r>
              <a:rPr lang="en-US" smtClean="0"/>
              <a:t>They </a:t>
            </a:r>
            <a:r>
              <a:rPr lang="en-US" dirty="0"/>
              <a:t>record their findings in the form of a scrapbook.</a:t>
            </a:r>
            <a:endParaRPr lang="en-US" dirty="0" smtClean="0"/>
          </a:p>
          <a:p>
            <a:pPr marL="0" indent="0" algn="r">
              <a:buNone/>
            </a:pPr>
            <a:r>
              <a:rPr lang="en-US" dirty="0" smtClean="0"/>
              <a:t>AR Level 4.0</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447800"/>
            <a:ext cx="3895725" cy="5194300"/>
          </a:xfrm>
          <a:prstGeom prst="rect">
            <a:avLst/>
          </a:prstGeom>
        </p:spPr>
      </p:pic>
    </p:spTree>
    <p:extLst>
      <p:ext uri="{BB962C8B-B14F-4D97-AF65-F5344CB8AC3E}">
        <p14:creationId xmlns:p14="http://schemas.microsoft.com/office/powerpoint/2010/main" val="248338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i="1" dirty="0" smtClean="0"/>
              <a:t>Love, Aubrey</a:t>
            </a:r>
            <a:br>
              <a:rPr lang="en-US" i="1" dirty="0" smtClean="0"/>
            </a:br>
            <a:r>
              <a:rPr lang="en-US" dirty="0" smtClean="0"/>
              <a:t>by Suzanne </a:t>
            </a:r>
            <a:r>
              <a:rPr lang="en-US" dirty="0" err="1" smtClean="0"/>
              <a:t>LaFleur</a:t>
            </a:r>
            <a:endParaRPr lang="en-US" dirty="0"/>
          </a:p>
        </p:txBody>
      </p:sp>
      <p:sp>
        <p:nvSpPr>
          <p:cNvPr id="3" name="Content Placeholder 2"/>
          <p:cNvSpPr>
            <a:spLocks noGrp="1"/>
          </p:cNvSpPr>
          <p:nvPr>
            <p:ph idx="1"/>
          </p:nvPr>
        </p:nvSpPr>
        <p:spPr>
          <a:xfrm>
            <a:off x="4191000" y="1981200"/>
            <a:ext cx="4648200" cy="4602163"/>
          </a:xfrm>
        </p:spPr>
        <p:txBody>
          <a:bodyPr>
            <a:noAutofit/>
          </a:bodyPr>
          <a:lstStyle/>
          <a:p>
            <a:pPr marL="0" indent="0">
              <a:buNone/>
            </a:pPr>
            <a:r>
              <a:rPr lang="en-US" dirty="0"/>
              <a:t>While living with her Gram in Vermont, eleven-year-old Aubrey writes letters as a way of dealing with losing her father and sister in a car accident, and then being abandoned by her grief-stricken mother.</a:t>
            </a:r>
            <a:endParaRPr lang="en-US" dirty="0" smtClean="0"/>
          </a:p>
          <a:p>
            <a:pPr marL="0" indent="0" algn="r">
              <a:buNone/>
            </a:pPr>
            <a:r>
              <a:rPr lang="en-US" dirty="0" smtClean="0"/>
              <a:t>AR Level 3.7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87690"/>
            <a:ext cx="3231449" cy="5254388"/>
          </a:xfrm>
          <a:prstGeom prst="rect">
            <a:avLst/>
          </a:prstGeom>
        </p:spPr>
      </p:pic>
    </p:spTree>
    <p:extLst>
      <p:ext uri="{BB962C8B-B14F-4D97-AF65-F5344CB8AC3E}">
        <p14:creationId xmlns:p14="http://schemas.microsoft.com/office/powerpoint/2010/main" val="3475725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695</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Washington State SASQUATCH  Reading Award 2013</vt:lpstr>
      <vt:lpstr>The Strange Case of Origami Yoda by Tom Angleberger</vt:lpstr>
      <vt:lpstr>The PS Brothers  by Maribeth Boelts</vt:lpstr>
      <vt:lpstr>Crunch by Leslie Connor</vt:lpstr>
      <vt:lpstr>Cosmic by Frank Cottrell Boyce</vt:lpstr>
      <vt:lpstr>Out of My Mind by Sharon Draper</vt:lpstr>
      <vt:lpstr>Turtle in Paradise by Jennifer Holm</vt:lpstr>
      <vt:lpstr>The Popularity Papers: Research for the Social Improvement and General Betterment of Lydia Goldblatt &amp; Julie Graham-Chang by Amy Ignatow</vt:lpstr>
      <vt:lpstr>Love, Aubrey by Suzanne LaFleur</vt:lpstr>
      <vt:lpstr>The Sixty-Eight Rooms  by Marianne Malone</vt:lpstr>
      <vt:lpstr>A Long Walk to Water  by Linda Sue Park</vt:lpstr>
      <vt:lpstr>Masters of Disaster by Gary Paulsen</vt:lpstr>
      <vt:lpstr>The Books of Elsewhere: The Shadows by Jacqueline West</vt:lpstr>
    </vt:vector>
  </TitlesOfParts>
  <Company>Edmonds School District #15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Sasquatch Reading Award</dc:title>
  <dc:creator>Windows User</dc:creator>
  <cp:lastModifiedBy>Windows User</cp:lastModifiedBy>
  <cp:revision>25</cp:revision>
  <dcterms:created xsi:type="dcterms:W3CDTF">2011-10-11T21:52:19Z</dcterms:created>
  <dcterms:modified xsi:type="dcterms:W3CDTF">2012-10-19T21:03:44Z</dcterms:modified>
</cp:coreProperties>
</file>